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7" d="100"/>
          <a:sy n="117" d="100"/>
        </p:scale>
        <p:origin x="2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58AE02C-C295-4312-8BA9-444039395EEF}" type="datetimeFigureOut">
              <a:rPr lang="it-IT" smtClean="0"/>
              <a:t>17/03/2019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E61479-00C0-468D-8490-EA08EBA2A3A2}" type="slidenum">
              <a:rPr lang="it-IT" smtClean="0"/>
              <a:t>‹N›</a:t>
            </a:fld>
            <a:endParaRPr lang="it-IT"/>
          </a:p>
        </p:txBody>
      </p:sp>
    </p:spTree>
    <p:extLst>
      <p:ext uri="{BB962C8B-B14F-4D97-AF65-F5344CB8AC3E}">
        <p14:creationId xmlns:p14="http://schemas.microsoft.com/office/powerpoint/2010/main" val="19107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58AE02C-C295-4312-8BA9-444039395EEF}" type="datetimeFigureOut">
              <a:rPr lang="it-IT" smtClean="0"/>
              <a:t>17/03/2019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E61479-00C0-468D-8490-EA08EBA2A3A2}" type="slidenum">
              <a:rPr lang="it-IT" smtClean="0"/>
              <a:t>‹N›</a:t>
            </a:fld>
            <a:endParaRPr lang="it-IT"/>
          </a:p>
        </p:txBody>
      </p:sp>
    </p:spTree>
    <p:extLst>
      <p:ext uri="{BB962C8B-B14F-4D97-AF65-F5344CB8AC3E}">
        <p14:creationId xmlns:p14="http://schemas.microsoft.com/office/powerpoint/2010/main" val="2112209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58AE02C-C295-4312-8BA9-444039395EEF}" type="datetimeFigureOut">
              <a:rPr lang="it-IT" smtClean="0"/>
              <a:t>17/03/2019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E61479-00C0-468D-8490-EA08EBA2A3A2}" type="slidenum">
              <a:rPr lang="it-IT" smtClean="0"/>
              <a:t>‹N›</a:t>
            </a:fld>
            <a:endParaRPr lang="it-IT"/>
          </a:p>
        </p:txBody>
      </p:sp>
    </p:spTree>
    <p:extLst>
      <p:ext uri="{BB962C8B-B14F-4D97-AF65-F5344CB8AC3E}">
        <p14:creationId xmlns:p14="http://schemas.microsoft.com/office/powerpoint/2010/main" val="599465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58AE02C-C295-4312-8BA9-444039395EEF}" type="datetimeFigureOut">
              <a:rPr lang="it-IT" smtClean="0"/>
              <a:t>17/03/2019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E61479-00C0-468D-8490-EA08EBA2A3A2}" type="slidenum">
              <a:rPr lang="it-IT" smtClean="0"/>
              <a:t>‹N›</a:t>
            </a:fld>
            <a:endParaRPr lang="it-IT"/>
          </a:p>
        </p:txBody>
      </p:sp>
    </p:spTree>
    <p:extLst>
      <p:ext uri="{BB962C8B-B14F-4D97-AF65-F5344CB8AC3E}">
        <p14:creationId xmlns:p14="http://schemas.microsoft.com/office/powerpoint/2010/main" val="270086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158AE02C-C295-4312-8BA9-444039395EEF}" type="datetimeFigureOut">
              <a:rPr lang="it-IT" smtClean="0"/>
              <a:t>17/03/2019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E61479-00C0-468D-8490-EA08EBA2A3A2}" type="slidenum">
              <a:rPr lang="it-IT" smtClean="0"/>
              <a:t>‹N›</a:t>
            </a:fld>
            <a:endParaRPr lang="it-IT"/>
          </a:p>
        </p:txBody>
      </p:sp>
    </p:spTree>
    <p:extLst>
      <p:ext uri="{BB962C8B-B14F-4D97-AF65-F5344CB8AC3E}">
        <p14:creationId xmlns:p14="http://schemas.microsoft.com/office/powerpoint/2010/main" val="2031963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58AE02C-C295-4312-8BA9-444039395EEF}" type="datetimeFigureOut">
              <a:rPr lang="it-IT" smtClean="0"/>
              <a:t>17/03/2019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AE61479-00C0-468D-8490-EA08EBA2A3A2}" type="slidenum">
              <a:rPr lang="it-IT" smtClean="0"/>
              <a:t>‹N›</a:t>
            </a:fld>
            <a:endParaRPr lang="it-IT"/>
          </a:p>
        </p:txBody>
      </p:sp>
    </p:spTree>
    <p:extLst>
      <p:ext uri="{BB962C8B-B14F-4D97-AF65-F5344CB8AC3E}">
        <p14:creationId xmlns:p14="http://schemas.microsoft.com/office/powerpoint/2010/main" val="2787379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58AE02C-C295-4312-8BA9-444039395EEF}" type="datetimeFigureOut">
              <a:rPr lang="it-IT" smtClean="0"/>
              <a:t>17/03/2019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AE61479-00C0-468D-8490-EA08EBA2A3A2}" type="slidenum">
              <a:rPr lang="it-IT" smtClean="0"/>
              <a:t>‹N›</a:t>
            </a:fld>
            <a:endParaRPr lang="it-IT"/>
          </a:p>
        </p:txBody>
      </p:sp>
    </p:spTree>
    <p:extLst>
      <p:ext uri="{BB962C8B-B14F-4D97-AF65-F5344CB8AC3E}">
        <p14:creationId xmlns:p14="http://schemas.microsoft.com/office/powerpoint/2010/main" val="3092471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58AE02C-C295-4312-8BA9-444039395EEF}" type="datetimeFigureOut">
              <a:rPr lang="it-IT" smtClean="0"/>
              <a:t>17/03/2019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AE61479-00C0-468D-8490-EA08EBA2A3A2}" type="slidenum">
              <a:rPr lang="it-IT" smtClean="0"/>
              <a:t>‹N›</a:t>
            </a:fld>
            <a:endParaRPr lang="it-IT"/>
          </a:p>
        </p:txBody>
      </p:sp>
    </p:spTree>
    <p:extLst>
      <p:ext uri="{BB962C8B-B14F-4D97-AF65-F5344CB8AC3E}">
        <p14:creationId xmlns:p14="http://schemas.microsoft.com/office/powerpoint/2010/main" val="3255143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58AE02C-C295-4312-8BA9-444039395EEF}" type="datetimeFigureOut">
              <a:rPr lang="it-IT" smtClean="0"/>
              <a:t>17/03/2019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AE61479-00C0-468D-8490-EA08EBA2A3A2}" type="slidenum">
              <a:rPr lang="it-IT" smtClean="0"/>
              <a:t>‹N›</a:t>
            </a:fld>
            <a:endParaRPr lang="it-IT"/>
          </a:p>
        </p:txBody>
      </p:sp>
    </p:spTree>
    <p:extLst>
      <p:ext uri="{BB962C8B-B14F-4D97-AF65-F5344CB8AC3E}">
        <p14:creationId xmlns:p14="http://schemas.microsoft.com/office/powerpoint/2010/main" val="2507368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158AE02C-C295-4312-8BA9-444039395EEF}" type="datetimeFigureOut">
              <a:rPr lang="it-IT" smtClean="0"/>
              <a:t>17/03/2019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AE61479-00C0-468D-8490-EA08EBA2A3A2}" type="slidenum">
              <a:rPr lang="it-IT" smtClean="0"/>
              <a:t>‹N›</a:t>
            </a:fld>
            <a:endParaRPr lang="it-IT"/>
          </a:p>
        </p:txBody>
      </p:sp>
    </p:spTree>
    <p:extLst>
      <p:ext uri="{BB962C8B-B14F-4D97-AF65-F5344CB8AC3E}">
        <p14:creationId xmlns:p14="http://schemas.microsoft.com/office/powerpoint/2010/main" val="1437950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158AE02C-C295-4312-8BA9-444039395EEF}" type="datetimeFigureOut">
              <a:rPr lang="it-IT" smtClean="0"/>
              <a:t>17/03/2019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AE61479-00C0-468D-8490-EA08EBA2A3A2}" type="slidenum">
              <a:rPr lang="it-IT" smtClean="0"/>
              <a:t>‹N›</a:t>
            </a:fld>
            <a:endParaRPr lang="it-IT"/>
          </a:p>
        </p:txBody>
      </p:sp>
    </p:spTree>
    <p:extLst>
      <p:ext uri="{BB962C8B-B14F-4D97-AF65-F5344CB8AC3E}">
        <p14:creationId xmlns:p14="http://schemas.microsoft.com/office/powerpoint/2010/main" val="1113309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8AE02C-C295-4312-8BA9-444039395EEF}" type="datetimeFigureOut">
              <a:rPr lang="it-IT" smtClean="0"/>
              <a:t>17/03/2019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E61479-00C0-468D-8490-EA08EBA2A3A2}" type="slidenum">
              <a:rPr lang="it-IT" smtClean="0"/>
              <a:t>‹N›</a:t>
            </a:fld>
            <a:endParaRPr lang="it-IT"/>
          </a:p>
        </p:txBody>
      </p:sp>
    </p:spTree>
    <p:extLst>
      <p:ext uri="{BB962C8B-B14F-4D97-AF65-F5344CB8AC3E}">
        <p14:creationId xmlns:p14="http://schemas.microsoft.com/office/powerpoint/2010/main" val="225429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32164" y="265113"/>
            <a:ext cx="9144000" cy="592137"/>
          </a:xfrm>
        </p:spPr>
        <p:txBody>
          <a:bodyPr>
            <a:normAutofit/>
          </a:bodyPr>
          <a:lstStyle/>
          <a:p>
            <a:r>
              <a:rPr lang="it-IT" sz="3600" dirty="0" smtClean="0">
                <a:effectLst>
                  <a:outerShdw blurRad="38100" dist="38100" dir="2700000" algn="tl">
                    <a:srgbClr val="000000">
                      <a:alpha val="43137"/>
                    </a:srgbClr>
                  </a:outerShdw>
                </a:effectLst>
              </a:rPr>
              <a:t>La legge </a:t>
            </a:r>
            <a:r>
              <a:rPr lang="it-IT" sz="3600" dirty="0" err="1" smtClean="0">
                <a:effectLst>
                  <a:outerShdw blurRad="38100" dist="38100" dir="2700000" algn="tl">
                    <a:srgbClr val="000000">
                      <a:alpha val="43137"/>
                    </a:srgbClr>
                  </a:outerShdw>
                </a:effectLst>
              </a:rPr>
              <a:t>cost</a:t>
            </a:r>
            <a:r>
              <a:rPr lang="it-IT" sz="3600" dirty="0" smtClean="0">
                <a:effectLst>
                  <a:outerShdw blurRad="38100" dist="38100" dir="2700000" algn="tl">
                    <a:srgbClr val="000000">
                      <a:alpha val="43137"/>
                    </a:srgbClr>
                  </a:outerShdw>
                </a:effectLst>
              </a:rPr>
              <a:t>. 1/1999</a:t>
            </a:r>
            <a:endParaRPr lang="it-IT" sz="3600" dirty="0">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1069521" y="914400"/>
            <a:ext cx="10678886" cy="5592536"/>
          </a:xfrm>
        </p:spPr>
        <p:txBody>
          <a:bodyPr>
            <a:normAutofit lnSpcReduction="10000"/>
          </a:bodyPr>
          <a:lstStyle/>
          <a:p>
            <a:pPr algn="just"/>
            <a:r>
              <a:rPr lang="it-IT" dirty="0" smtClean="0"/>
              <a:t>Art. 2 - </a:t>
            </a:r>
            <a:r>
              <a:rPr lang="it-IT" dirty="0"/>
              <a:t>L'articolo 122 della Costituzione è sostituito dal seguente:</a:t>
            </a:r>
          </a:p>
          <a:p>
            <a:pPr algn="just"/>
            <a:r>
              <a:rPr lang="it-IT" dirty="0"/>
              <a:t>"Art. 122. - Il sistema di elezione e i casi di ineleggibilità e di incompatibilità del Presidente e degli altri componenti della Giunta regionale </a:t>
            </a:r>
            <a:r>
              <a:rPr lang="it-IT" dirty="0" smtClean="0"/>
              <a:t>nonché </a:t>
            </a:r>
            <a:r>
              <a:rPr lang="it-IT" dirty="0"/>
              <a:t>dei consiglieri regionali sono disciplinati con </a:t>
            </a:r>
            <a:r>
              <a:rPr lang="it-IT" dirty="0">
                <a:solidFill>
                  <a:srgbClr val="FF0000"/>
                </a:solidFill>
              </a:rPr>
              <a:t>legge della Regione </a:t>
            </a:r>
            <a:r>
              <a:rPr lang="it-IT" dirty="0"/>
              <a:t>nei limiti dei princìpi fondamentali stabiliti con legge della Repubblica, che stabilisce anche la durata degli organi elettivi.</a:t>
            </a:r>
          </a:p>
          <a:p>
            <a:pPr algn="just"/>
            <a:r>
              <a:rPr lang="it-IT" dirty="0"/>
              <a:t>Nessuno può appartenere contemporaneamente a un Consiglio o a una Giunta regionale e ad una delle Camere del Parlamento, ad un altro Consiglio o ad altra Giunta regionale, ovvero al Parlamento europeo.</a:t>
            </a:r>
          </a:p>
          <a:p>
            <a:pPr algn="just"/>
            <a:r>
              <a:rPr lang="it-IT" dirty="0"/>
              <a:t>Il Consiglio elegge tra i suoi componenti un Presidente e un ufficio di presidenza.</a:t>
            </a:r>
          </a:p>
          <a:p>
            <a:pPr algn="just"/>
            <a:r>
              <a:rPr lang="it-IT" dirty="0"/>
              <a:t>I consiglieri regionali non possono essere chiamati a rispondere delle opinioni espresse e dei voti dati nell'esercizio delle loro funzioni.</a:t>
            </a:r>
          </a:p>
          <a:p>
            <a:pPr algn="just"/>
            <a:r>
              <a:rPr lang="it-IT" dirty="0">
                <a:solidFill>
                  <a:srgbClr val="FF0000"/>
                </a:solidFill>
              </a:rPr>
              <a:t>Il Presidente della Giunta regionale, salvo che lo statuto regionale disponga diversamente, è eletto a suffragio universale e diretto. Il Presidente eletto nomina e revoca i componenti della Giunta"</a:t>
            </a:r>
            <a:r>
              <a:rPr lang="it-IT" dirty="0"/>
              <a:t>.</a:t>
            </a:r>
          </a:p>
          <a:p>
            <a:pPr algn="just"/>
            <a:endParaRPr lang="it-IT" dirty="0"/>
          </a:p>
        </p:txBody>
      </p:sp>
    </p:spTree>
    <p:extLst>
      <p:ext uri="{BB962C8B-B14F-4D97-AF65-F5344CB8AC3E}">
        <p14:creationId xmlns:p14="http://schemas.microsoft.com/office/powerpoint/2010/main" val="2684599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5014" y="93663"/>
            <a:ext cx="9144000" cy="820737"/>
          </a:xfrm>
        </p:spPr>
        <p:txBody>
          <a:bodyPr>
            <a:normAutofit/>
          </a:bodyPr>
          <a:lstStyle/>
          <a:p>
            <a:r>
              <a:rPr lang="it-IT" sz="3200" dirty="0" smtClean="0">
                <a:effectLst>
                  <a:outerShdw blurRad="38100" dist="38100" dir="2700000" algn="tl">
                    <a:srgbClr val="000000">
                      <a:alpha val="43137"/>
                    </a:srgbClr>
                  </a:outerShdw>
                </a:effectLst>
              </a:rPr>
              <a:t>La legge </a:t>
            </a:r>
            <a:r>
              <a:rPr lang="it-IT" sz="3200" dirty="0" err="1" smtClean="0">
                <a:effectLst>
                  <a:outerShdw blurRad="38100" dist="38100" dir="2700000" algn="tl">
                    <a:srgbClr val="000000">
                      <a:alpha val="43137"/>
                    </a:srgbClr>
                  </a:outerShdw>
                </a:effectLst>
              </a:rPr>
              <a:t>cost</a:t>
            </a:r>
            <a:r>
              <a:rPr lang="it-IT" sz="3200" dirty="0" smtClean="0">
                <a:effectLst>
                  <a:outerShdw blurRad="38100" dist="38100" dir="2700000" algn="tl">
                    <a:srgbClr val="000000">
                      <a:alpha val="43137"/>
                    </a:srgbClr>
                  </a:outerShdw>
                </a:effectLst>
              </a:rPr>
              <a:t>. 1/1999</a:t>
            </a:r>
            <a:endParaRPr lang="it-IT" sz="3200" dirty="0">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1126671" y="971550"/>
            <a:ext cx="10678886" cy="5478236"/>
          </a:xfrm>
        </p:spPr>
        <p:txBody>
          <a:bodyPr>
            <a:normAutofit lnSpcReduction="10000"/>
          </a:bodyPr>
          <a:lstStyle/>
          <a:p>
            <a:pPr algn="just"/>
            <a:r>
              <a:rPr lang="it-IT" dirty="0" smtClean="0"/>
              <a:t>Art. 3 - </a:t>
            </a:r>
            <a:r>
              <a:rPr lang="it-IT" dirty="0"/>
              <a:t>L'articolo 123 della Costituzione è sostituito dal seguente:</a:t>
            </a:r>
          </a:p>
          <a:p>
            <a:pPr algn="just"/>
            <a:r>
              <a:rPr lang="it-IT" dirty="0"/>
              <a:t>"Art. 123. - Ciascuna Regione ha uno </a:t>
            </a:r>
            <a:r>
              <a:rPr lang="it-IT" dirty="0">
                <a:solidFill>
                  <a:srgbClr val="FF0000"/>
                </a:solidFill>
              </a:rPr>
              <a:t>statuto </a:t>
            </a:r>
            <a:r>
              <a:rPr lang="it-IT" dirty="0"/>
              <a:t>che, in armonia con la Costituzione, ne determina la forma di governo e i princìpi fondamentali di organizzazione e funzionamento. Lo statuto regola l'esercizio del diritto di iniziativa e del </a:t>
            </a:r>
            <a:r>
              <a:rPr lang="it-IT" i="1" dirty="0"/>
              <a:t>referendum</a:t>
            </a:r>
            <a:r>
              <a:rPr lang="it-IT" dirty="0"/>
              <a:t> su leggi e provvedimenti amministrativi della Regione e la pubblicazione delle leggi e dei regolamenti regionali.</a:t>
            </a:r>
          </a:p>
          <a:p>
            <a:pPr algn="just"/>
            <a:r>
              <a:rPr lang="it-IT" dirty="0"/>
              <a:t>Lo statuto è approvato e modificato dal Consiglio regionale con </a:t>
            </a:r>
            <a:r>
              <a:rPr lang="it-IT" dirty="0">
                <a:solidFill>
                  <a:srgbClr val="FF0000"/>
                </a:solidFill>
              </a:rPr>
              <a:t>legge approvata a maggioranza assoluta </a:t>
            </a:r>
            <a:r>
              <a:rPr lang="it-IT" dirty="0"/>
              <a:t>dei suoi componenti, con due deliberazioni successive adottate ad intervallo non minore di due mesi. Per tale legge non è richiesta l'apposizione del visto da parte del Commissario del Governo. Il Governo della Repubblica può promuovere la questione di legittimità costituzionale sugli statuti regionali dinanzi alla Corte costituzionale entro trenta giorni dalla loro pubblicazione.</a:t>
            </a:r>
          </a:p>
          <a:p>
            <a:pPr algn="just"/>
            <a:r>
              <a:rPr lang="it-IT" dirty="0"/>
              <a:t>Lo statuto è </a:t>
            </a:r>
            <a:r>
              <a:rPr lang="it-IT" dirty="0">
                <a:solidFill>
                  <a:srgbClr val="FF0000"/>
                </a:solidFill>
              </a:rPr>
              <a:t>sottoposto a </a:t>
            </a:r>
            <a:r>
              <a:rPr lang="it-IT" i="1" dirty="0">
                <a:solidFill>
                  <a:srgbClr val="FF0000"/>
                </a:solidFill>
              </a:rPr>
              <a:t>referendum</a:t>
            </a:r>
            <a:r>
              <a:rPr lang="it-IT" dirty="0">
                <a:solidFill>
                  <a:srgbClr val="FF0000"/>
                </a:solidFill>
              </a:rPr>
              <a:t> popolare </a:t>
            </a:r>
            <a:r>
              <a:rPr lang="it-IT" dirty="0"/>
              <a:t>qualora entro tre mesi dalla sua pubblicazione ne faccia richiesta un cinquantesimo degli elettori della Regione o un quinto dei componenti il Consiglio regionale. Lo statuto sottoposto a </a:t>
            </a:r>
            <a:r>
              <a:rPr lang="it-IT" i="1" dirty="0"/>
              <a:t>referendum</a:t>
            </a:r>
            <a:r>
              <a:rPr lang="it-IT" dirty="0"/>
              <a:t> non è promulgato se non è approvato dalla maggioranza dei voti validi".</a:t>
            </a:r>
          </a:p>
        </p:txBody>
      </p:sp>
    </p:spTree>
    <p:extLst>
      <p:ext uri="{BB962C8B-B14F-4D97-AF65-F5344CB8AC3E}">
        <p14:creationId xmlns:p14="http://schemas.microsoft.com/office/powerpoint/2010/main" val="359722998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241</Words>
  <Application>Microsoft Office PowerPoint</Application>
  <PresentationFormat>Widescreen</PresentationFormat>
  <Paragraphs>12</Paragraphs>
  <Slides>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vt:i4>
      </vt:variant>
    </vt:vector>
  </HeadingPairs>
  <TitlesOfParts>
    <vt:vector size="6" baseType="lpstr">
      <vt:lpstr>Arial</vt:lpstr>
      <vt:lpstr>Calibri</vt:lpstr>
      <vt:lpstr>Calibri Light</vt:lpstr>
      <vt:lpstr>Tema di Office</vt:lpstr>
      <vt:lpstr>La legge cost. 1/1999</vt:lpstr>
      <vt:lpstr>La legge cost. 1/1999</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legge cost. 1/1999</dc:title>
  <dc:creator>roberto bin</dc:creator>
  <cp:lastModifiedBy>roberto bin</cp:lastModifiedBy>
  <cp:revision>1</cp:revision>
  <dcterms:created xsi:type="dcterms:W3CDTF">2019-03-17T22:24:11Z</dcterms:created>
  <dcterms:modified xsi:type="dcterms:W3CDTF">2019-03-17T22:24:59Z</dcterms:modified>
</cp:coreProperties>
</file>